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6" r:id="rId3"/>
    <p:sldId id="278" r:id="rId4"/>
    <p:sldId id="333" r:id="rId5"/>
    <p:sldId id="350" r:id="rId6"/>
    <p:sldId id="377" r:id="rId7"/>
    <p:sldId id="378" r:id="rId8"/>
    <p:sldId id="379" r:id="rId9"/>
    <p:sldId id="380" r:id="rId10"/>
    <p:sldId id="381" r:id="rId11"/>
    <p:sldId id="382" r:id="rId12"/>
    <p:sldId id="263" r:id="rId13"/>
    <p:sldId id="376" r:id="rId14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4" autoAdjust="0"/>
    <p:restoredTop sz="77119" autoAdjust="0"/>
  </p:normalViewPr>
  <p:slideViewPr>
    <p:cSldViewPr snapToGrid="0">
      <p:cViewPr varScale="1">
        <p:scale>
          <a:sx n="88" d="100"/>
          <a:sy n="88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01A8D-CCCB-4169-A527-1EC621AA6E1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612BBF24-B814-4249-B1DE-D8587EE68079}">
      <dgm:prSet phldrT="[Text]"/>
      <dgm:spPr/>
      <dgm:t>
        <a:bodyPr/>
        <a:lstStyle/>
        <a:p>
          <a:r>
            <a:rPr lang="en-US" dirty="0">
              <a:solidFill>
                <a:srgbClr val="023259"/>
              </a:solidFill>
              <a:latin typeface="Avenir Next LT Pro Demi" panose="020B0704020202020204" pitchFamily="34" charset="0"/>
            </a:rPr>
            <a:t>Broadband Deployment Fund</a:t>
          </a:r>
        </a:p>
        <a:p>
          <a:r>
            <a:rPr lang="en-US" dirty="0">
              <a:solidFill>
                <a:srgbClr val="023259"/>
              </a:solidFill>
              <a:latin typeface="Avenir Next LT Pro Demi" panose="020B0704020202020204" pitchFamily="34" charset="0"/>
            </a:rPr>
            <a:t>Round 1 </a:t>
          </a:r>
        </a:p>
      </dgm:t>
    </dgm:pt>
    <dgm:pt modelId="{7ED665BB-9AD9-46E0-B013-9FAEE8B8D1D4}" type="parTrans" cxnId="{E7E7B2FF-DDF8-4F76-BAD5-6CD3069FD1DF}">
      <dgm:prSet/>
      <dgm:spPr/>
      <dgm:t>
        <a:bodyPr/>
        <a:lstStyle/>
        <a:p>
          <a:endParaRPr lang="en-US"/>
        </a:p>
      </dgm:t>
    </dgm:pt>
    <dgm:pt modelId="{529318FC-B932-4549-A232-ACE8EEC2B9C9}" type="sibTrans" cxnId="{E7E7B2FF-DDF8-4F76-BAD5-6CD3069FD1DF}">
      <dgm:prSet/>
      <dgm:spPr/>
      <dgm:t>
        <a:bodyPr/>
        <a:lstStyle/>
        <a:p>
          <a:endParaRPr lang="en-US"/>
        </a:p>
      </dgm:t>
    </dgm:pt>
    <dgm:pt modelId="{10DA6314-712C-49CD-A7F1-C1950E935F8A}">
      <dgm:prSet phldrT="[Text]"/>
      <dgm:spPr/>
      <dgm:t>
        <a:bodyPr/>
        <a:lstStyle/>
        <a:p>
          <a:r>
            <a:rPr lang="en-US" dirty="0">
              <a:solidFill>
                <a:srgbClr val="023259"/>
              </a:solidFill>
              <a:latin typeface="Avenir Next LT Pro Demi" panose="020B0704020202020204" pitchFamily="34" charset="0"/>
            </a:rPr>
            <a:t>Better Internet Grants</a:t>
          </a:r>
        </a:p>
        <a:p>
          <a:r>
            <a:rPr lang="en-US" dirty="0">
              <a:solidFill>
                <a:srgbClr val="023259"/>
              </a:solidFill>
              <a:latin typeface="Avenir Next LT Pro Demi" panose="020B0704020202020204" pitchFamily="34" charset="0"/>
            </a:rPr>
            <a:t>Broadband Deployment Fund</a:t>
          </a:r>
        </a:p>
      </dgm:t>
    </dgm:pt>
    <dgm:pt modelId="{8287DF68-624E-46FF-A941-A3ACCEE9C542}" type="parTrans" cxnId="{0BC4CAE2-221A-4725-B643-B6C56656FBC1}">
      <dgm:prSet/>
      <dgm:spPr/>
      <dgm:t>
        <a:bodyPr/>
        <a:lstStyle/>
        <a:p>
          <a:endParaRPr lang="en-US"/>
        </a:p>
      </dgm:t>
    </dgm:pt>
    <dgm:pt modelId="{851D91F8-EDC6-49F5-85A8-31D3490A58AD}" type="sibTrans" cxnId="{0BC4CAE2-221A-4725-B643-B6C56656FBC1}">
      <dgm:prSet/>
      <dgm:spPr/>
      <dgm:t>
        <a:bodyPr/>
        <a:lstStyle/>
        <a:p>
          <a:endParaRPr lang="en-US"/>
        </a:p>
      </dgm:t>
    </dgm:pt>
    <dgm:pt modelId="{D69052DF-0A75-47AB-B7F1-F3C962CB1D81}">
      <dgm:prSet phldrT="[Text]"/>
      <dgm:spPr/>
      <dgm:t>
        <a:bodyPr/>
        <a:lstStyle/>
        <a:p>
          <a:r>
            <a:rPr lang="en-US" dirty="0">
              <a:solidFill>
                <a:srgbClr val="023259"/>
              </a:solidFill>
              <a:latin typeface="Avenir Next LT Pro Demi" panose="020B0704020202020204" pitchFamily="34" charset="0"/>
            </a:rPr>
            <a:t>BEAD</a:t>
          </a:r>
        </a:p>
      </dgm:t>
    </dgm:pt>
    <dgm:pt modelId="{3D293A3A-4F92-408A-978A-C56A926C7B7A}" type="parTrans" cxnId="{9288706E-47E9-4D9A-B59F-AA963BCF34F6}">
      <dgm:prSet/>
      <dgm:spPr/>
      <dgm:t>
        <a:bodyPr/>
        <a:lstStyle/>
        <a:p>
          <a:endParaRPr lang="en-US"/>
        </a:p>
      </dgm:t>
    </dgm:pt>
    <dgm:pt modelId="{96A39042-5F7A-476E-9B01-BFA012003FDA}" type="sibTrans" cxnId="{9288706E-47E9-4D9A-B59F-AA963BCF34F6}">
      <dgm:prSet/>
      <dgm:spPr/>
      <dgm:t>
        <a:bodyPr/>
        <a:lstStyle/>
        <a:p>
          <a:endParaRPr lang="en-US"/>
        </a:p>
      </dgm:t>
    </dgm:pt>
    <dgm:pt modelId="{24C2AA2B-4ABB-4D2E-BC04-A4241A5F8869}">
      <dgm:prSet phldrT="[Text]"/>
      <dgm:spPr/>
      <dgm:t>
        <a:bodyPr/>
        <a:lstStyle/>
        <a:p>
          <a:r>
            <a:rPr lang="en-US" dirty="0">
              <a:solidFill>
                <a:srgbClr val="023259"/>
              </a:solidFill>
              <a:latin typeface="Avenir Next LT Pro Demi" panose="020B0704020202020204" pitchFamily="34" charset="0"/>
            </a:rPr>
            <a:t>Rural Infrastructure Improvement Fund</a:t>
          </a:r>
        </a:p>
      </dgm:t>
    </dgm:pt>
    <dgm:pt modelId="{DFA16433-7814-4FCB-9CC4-91539A21DF63}" type="parTrans" cxnId="{5317AB36-4FD9-42D0-A5A1-E663D9B044DC}">
      <dgm:prSet/>
      <dgm:spPr/>
      <dgm:t>
        <a:bodyPr/>
        <a:lstStyle/>
        <a:p>
          <a:endParaRPr lang="en-US"/>
        </a:p>
      </dgm:t>
    </dgm:pt>
    <dgm:pt modelId="{3859FC0C-42B5-4500-A991-D9EAC72050AD}" type="sibTrans" cxnId="{5317AB36-4FD9-42D0-A5A1-E663D9B044DC}">
      <dgm:prSet/>
      <dgm:spPr/>
      <dgm:t>
        <a:bodyPr/>
        <a:lstStyle/>
        <a:p>
          <a:endParaRPr lang="en-US"/>
        </a:p>
      </dgm:t>
    </dgm:pt>
    <dgm:pt modelId="{CE83374D-00DE-4A61-A4C8-C129E8297B41}" type="pres">
      <dgm:prSet presAssocID="{65701A8D-CCCB-4169-A527-1EC621AA6E18}" presName="Name0" presStyleCnt="0">
        <dgm:presLayoutVars>
          <dgm:dir/>
          <dgm:resizeHandles val="exact"/>
        </dgm:presLayoutVars>
      </dgm:prSet>
      <dgm:spPr/>
    </dgm:pt>
    <dgm:pt modelId="{35427E88-2595-45AA-AF13-404091E5D6BC}" type="pres">
      <dgm:prSet presAssocID="{612BBF24-B814-4249-B1DE-D8587EE68079}" presName="composite" presStyleCnt="0"/>
      <dgm:spPr/>
    </dgm:pt>
    <dgm:pt modelId="{04965888-E156-4CDF-81C8-4623703567F5}" type="pres">
      <dgm:prSet presAssocID="{612BBF24-B814-4249-B1DE-D8587EE68079}" presName="bgChev" presStyleLbl="node1" presStyleIdx="0" presStyleCnt="4"/>
      <dgm:spPr>
        <a:solidFill>
          <a:srgbClr val="4472C4"/>
        </a:solidFill>
        <a:ln>
          <a:solidFill>
            <a:srgbClr val="4472C4"/>
          </a:solidFill>
        </a:ln>
      </dgm:spPr>
    </dgm:pt>
    <dgm:pt modelId="{D1C76AE1-6171-4247-8492-B8D45E74A3EF}" type="pres">
      <dgm:prSet presAssocID="{612BBF24-B814-4249-B1DE-D8587EE68079}" presName="txNode" presStyleLbl="fgAcc1" presStyleIdx="0" presStyleCnt="4">
        <dgm:presLayoutVars>
          <dgm:bulletEnabled val="1"/>
        </dgm:presLayoutVars>
      </dgm:prSet>
      <dgm:spPr/>
    </dgm:pt>
    <dgm:pt modelId="{8B9AFA08-8947-4725-9BC5-B9D4F10154B7}" type="pres">
      <dgm:prSet presAssocID="{529318FC-B932-4549-A232-ACE8EEC2B9C9}" presName="compositeSpace" presStyleCnt="0"/>
      <dgm:spPr/>
    </dgm:pt>
    <dgm:pt modelId="{802FC6FA-0338-4342-8A41-062D9D643845}" type="pres">
      <dgm:prSet presAssocID="{24C2AA2B-4ABB-4D2E-BC04-A4241A5F8869}" presName="composite" presStyleCnt="0"/>
      <dgm:spPr/>
    </dgm:pt>
    <dgm:pt modelId="{2ECE3F99-6178-478C-B4A4-8E9B48724676}" type="pres">
      <dgm:prSet presAssocID="{24C2AA2B-4ABB-4D2E-BC04-A4241A5F8869}" presName="bgChev" presStyleLbl="node1" presStyleIdx="1" presStyleCnt="4"/>
      <dgm:spPr>
        <a:solidFill>
          <a:srgbClr val="4472C4"/>
        </a:solidFill>
        <a:ln>
          <a:solidFill>
            <a:srgbClr val="4472C4"/>
          </a:solidFill>
        </a:ln>
      </dgm:spPr>
    </dgm:pt>
    <dgm:pt modelId="{D0F8A171-C80F-46E1-B49B-C826A7AE4CCA}" type="pres">
      <dgm:prSet presAssocID="{24C2AA2B-4ABB-4D2E-BC04-A4241A5F8869}" presName="txNode" presStyleLbl="fgAcc1" presStyleIdx="1" presStyleCnt="4">
        <dgm:presLayoutVars>
          <dgm:bulletEnabled val="1"/>
        </dgm:presLayoutVars>
      </dgm:prSet>
      <dgm:spPr/>
    </dgm:pt>
    <dgm:pt modelId="{395E1730-D3A0-4C36-8084-C4D55D9C9C79}" type="pres">
      <dgm:prSet presAssocID="{3859FC0C-42B5-4500-A991-D9EAC72050AD}" presName="compositeSpace" presStyleCnt="0"/>
      <dgm:spPr/>
    </dgm:pt>
    <dgm:pt modelId="{6CEA01F2-3BB1-48CF-A48D-3FBBF8824CD2}" type="pres">
      <dgm:prSet presAssocID="{10DA6314-712C-49CD-A7F1-C1950E935F8A}" presName="composite" presStyleCnt="0"/>
      <dgm:spPr/>
    </dgm:pt>
    <dgm:pt modelId="{7B234452-0F4F-46C7-B872-D65D347E4E58}" type="pres">
      <dgm:prSet presAssocID="{10DA6314-712C-49CD-A7F1-C1950E935F8A}" presName="bgChev" presStyleLbl="node1" presStyleIdx="2" presStyleCnt="4"/>
      <dgm:spPr>
        <a:solidFill>
          <a:srgbClr val="4472C4"/>
        </a:solidFill>
        <a:ln>
          <a:solidFill>
            <a:srgbClr val="4472C4"/>
          </a:solidFill>
        </a:ln>
      </dgm:spPr>
    </dgm:pt>
    <dgm:pt modelId="{A9AEFBA9-3B18-49C7-AD11-C423D4D8523A}" type="pres">
      <dgm:prSet presAssocID="{10DA6314-712C-49CD-A7F1-C1950E935F8A}" presName="txNode" presStyleLbl="fgAcc1" presStyleIdx="2" presStyleCnt="4">
        <dgm:presLayoutVars>
          <dgm:bulletEnabled val="1"/>
        </dgm:presLayoutVars>
      </dgm:prSet>
      <dgm:spPr/>
    </dgm:pt>
    <dgm:pt modelId="{C20D23AA-3008-4F7E-AAB5-157E8D95369E}" type="pres">
      <dgm:prSet presAssocID="{851D91F8-EDC6-49F5-85A8-31D3490A58AD}" presName="compositeSpace" presStyleCnt="0"/>
      <dgm:spPr/>
    </dgm:pt>
    <dgm:pt modelId="{6057FCC3-9A16-4342-8CAA-DBFDC926D3DD}" type="pres">
      <dgm:prSet presAssocID="{D69052DF-0A75-47AB-B7F1-F3C962CB1D81}" presName="composite" presStyleCnt="0"/>
      <dgm:spPr/>
    </dgm:pt>
    <dgm:pt modelId="{49AF25B6-7408-4DED-B4F3-6A0D5519D589}" type="pres">
      <dgm:prSet presAssocID="{D69052DF-0A75-47AB-B7F1-F3C962CB1D81}" presName="bgChev" presStyleLbl="node1" presStyleIdx="3" presStyleCnt="4"/>
      <dgm:spPr>
        <a:solidFill>
          <a:srgbClr val="4472C4"/>
        </a:solidFill>
        <a:ln>
          <a:solidFill>
            <a:srgbClr val="4472C4"/>
          </a:solidFill>
        </a:ln>
      </dgm:spPr>
    </dgm:pt>
    <dgm:pt modelId="{1314C1A4-45A1-454F-B300-6239703F9750}" type="pres">
      <dgm:prSet presAssocID="{D69052DF-0A75-47AB-B7F1-F3C962CB1D81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5317AB36-4FD9-42D0-A5A1-E663D9B044DC}" srcId="{65701A8D-CCCB-4169-A527-1EC621AA6E18}" destId="{24C2AA2B-4ABB-4D2E-BC04-A4241A5F8869}" srcOrd="1" destOrd="0" parTransId="{DFA16433-7814-4FCB-9CC4-91539A21DF63}" sibTransId="{3859FC0C-42B5-4500-A991-D9EAC72050AD}"/>
    <dgm:cxn modelId="{DAA7594B-1276-4CCE-9A4A-27CC5AD9717A}" type="presOf" srcId="{24C2AA2B-4ABB-4D2E-BC04-A4241A5F8869}" destId="{D0F8A171-C80F-46E1-B49B-C826A7AE4CCA}" srcOrd="0" destOrd="0" presId="urn:microsoft.com/office/officeart/2005/8/layout/chevronAccent+Icon"/>
    <dgm:cxn modelId="{9288706E-47E9-4D9A-B59F-AA963BCF34F6}" srcId="{65701A8D-CCCB-4169-A527-1EC621AA6E18}" destId="{D69052DF-0A75-47AB-B7F1-F3C962CB1D81}" srcOrd="3" destOrd="0" parTransId="{3D293A3A-4F92-408A-978A-C56A926C7B7A}" sibTransId="{96A39042-5F7A-476E-9B01-BFA012003FDA}"/>
    <dgm:cxn modelId="{D23DED56-2B62-4700-AFAF-9502E8F34ADA}" type="presOf" srcId="{612BBF24-B814-4249-B1DE-D8587EE68079}" destId="{D1C76AE1-6171-4247-8492-B8D45E74A3EF}" srcOrd="0" destOrd="0" presId="urn:microsoft.com/office/officeart/2005/8/layout/chevronAccent+Icon"/>
    <dgm:cxn modelId="{FC219081-7B63-4143-A181-602162741C5C}" type="presOf" srcId="{10DA6314-712C-49CD-A7F1-C1950E935F8A}" destId="{A9AEFBA9-3B18-49C7-AD11-C423D4D8523A}" srcOrd="0" destOrd="0" presId="urn:microsoft.com/office/officeart/2005/8/layout/chevronAccent+Icon"/>
    <dgm:cxn modelId="{3372ACC2-DC09-432B-AD8A-EF1033DC5E7A}" type="presOf" srcId="{65701A8D-CCCB-4169-A527-1EC621AA6E18}" destId="{CE83374D-00DE-4A61-A4C8-C129E8297B41}" srcOrd="0" destOrd="0" presId="urn:microsoft.com/office/officeart/2005/8/layout/chevronAccent+Icon"/>
    <dgm:cxn modelId="{0BC4CAE2-221A-4725-B643-B6C56656FBC1}" srcId="{65701A8D-CCCB-4169-A527-1EC621AA6E18}" destId="{10DA6314-712C-49CD-A7F1-C1950E935F8A}" srcOrd="2" destOrd="0" parTransId="{8287DF68-624E-46FF-A941-A3ACCEE9C542}" sibTransId="{851D91F8-EDC6-49F5-85A8-31D3490A58AD}"/>
    <dgm:cxn modelId="{3737FBE6-59A5-4880-AA4D-B46727022F52}" type="presOf" srcId="{D69052DF-0A75-47AB-B7F1-F3C962CB1D81}" destId="{1314C1A4-45A1-454F-B300-6239703F9750}" srcOrd="0" destOrd="0" presId="urn:microsoft.com/office/officeart/2005/8/layout/chevronAccent+Icon"/>
    <dgm:cxn modelId="{E7E7B2FF-DDF8-4F76-BAD5-6CD3069FD1DF}" srcId="{65701A8D-CCCB-4169-A527-1EC621AA6E18}" destId="{612BBF24-B814-4249-B1DE-D8587EE68079}" srcOrd="0" destOrd="0" parTransId="{7ED665BB-9AD9-46E0-B013-9FAEE8B8D1D4}" sibTransId="{529318FC-B932-4549-A232-ACE8EEC2B9C9}"/>
    <dgm:cxn modelId="{C86750F9-E465-439B-BA0D-6A9B51E104E2}" type="presParOf" srcId="{CE83374D-00DE-4A61-A4C8-C129E8297B41}" destId="{35427E88-2595-45AA-AF13-404091E5D6BC}" srcOrd="0" destOrd="0" presId="urn:microsoft.com/office/officeart/2005/8/layout/chevronAccent+Icon"/>
    <dgm:cxn modelId="{95AE8BA2-664A-4C73-98BB-04E799234572}" type="presParOf" srcId="{35427E88-2595-45AA-AF13-404091E5D6BC}" destId="{04965888-E156-4CDF-81C8-4623703567F5}" srcOrd="0" destOrd="0" presId="urn:microsoft.com/office/officeart/2005/8/layout/chevronAccent+Icon"/>
    <dgm:cxn modelId="{0DE5B611-04C3-4CC5-9CBF-89A9160ACF27}" type="presParOf" srcId="{35427E88-2595-45AA-AF13-404091E5D6BC}" destId="{D1C76AE1-6171-4247-8492-B8D45E74A3EF}" srcOrd="1" destOrd="0" presId="urn:microsoft.com/office/officeart/2005/8/layout/chevronAccent+Icon"/>
    <dgm:cxn modelId="{8D7396FA-E164-4734-97E9-B10457915E47}" type="presParOf" srcId="{CE83374D-00DE-4A61-A4C8-C129E8297B41}" destId="{8B9AFA08-8947-4725-9BC5-B9D4F10154B7}" srcOrd="1" destOrd="0" presId="urn:microsoft.com/office/officeart/2005/8/layout/chevronAccent+Icon"/>
    <dgm:cxn modelId="{4905B0F9-8B0C-45B0-A5FC-ED7501831310}" type="presParOf" srcId="{CE83374D-00DE-4A61-A4C8-C129E8297B41}" destId="{802FC6FA-0338-4342-8A41-062D9D643845}" srcOrd="2" destOrd="0" presId="urn:microsoft.com/office/officeart/2005/8/layout/chevronAccent+Icon"/>
    <dgm:cxn modelId="{C430A3A7-9684-4EDB-AD4E-72EA3BEDB6B4}" type="presParOf" srcId="{802FC6FA-0338-4342-8A41-062D9D643845}" destId="{2ECE3F99-6178-478C-B4A4-8E9B48724676}" srcOrd="0" destOrd="0" presId="urn:microsoft.com/office/officeart/2005/8/layout/chevronAccent+Icon"/>
    <dgm:cxn modelId="{17714B1E-AE9B-4724-9C6A-CB4C5F3BA24E}" type="presParOf" srcId="{802FC6FA-0338-4342-8A41-062D9D643845}" destId="{D0F8A171-C80F-46E1-B49B-C826A7AE4CCA}" srcOrd="1" destOrd="0" presId="urn:microsoft.com/office/officeart/2005/8/layout/chevronAccent+Icon"/>
    <dgm:cxn modelId="{59B266C0-203E-4C45-A63A-A7D7D6FC3E47}" type="presParOf" srcId="{CE83374D-00DE-4A61-A4C8-C129E8297B41}" destId="{395E1730-D3A0-4C36-8084-C4D55D9C9C79}" srcOrd="3" destOrd="0" presId="urn:microsoft.com/office/officeart/2005/8/layout/chevronAccent+Icon"/>
    <dgm:cxn modelId="{1509528C-A56A-4553-9AD6-EA8C72D3C2B8}" type="presParOf" srcId="{CE83374D-00DE-4A61-A4C8-C129E8297B41}" destId="{6CEA01F2-3BB1-48CF-A48D-3FBBF8824CD2}" srcOrd="4" destOrd="0" presId="urn:microsoft.com/office/officeart/2005/8/layout/chevronAccent+Icon"/>
    <dgm:cxn modelId="{BDE404C2-5A40-462F-9BAA-506F3D56DACC}" type="presParOf" srcId="{6CEA01F2-3BB1-48CF-A48D-3FBBF8824CD2}" destId="{7B234452-0F4F-46C7-B872-D65D347E4E58}" srcOrd="0" destOrd="0" presId="urn:microsoft.com/office/officeart/2005/8/layout/chevronAccent+Icon"/>
    <dgm:cxn modelId="{E7069592-6F92-4072-B63F-7321688A685B}" type="presParOf" srcId="{6CEA01F2-3BB1-48CF-A48D-3FBBF8824CD2}" destId="{A9AEFBA9-3B18-49C7-AD11-C423D4D8523A}" srcOrd="1" destOrd="0" presId="urn:microsoft.com/office/officeart/2005/8/layout/chevronAccent+Icon"/>
    <dgm:cxn modelId="{C97A93E3-2FD5-49BE-9E6C-4630F95CEE6F}" type="presParOf" srcId="{CE83374D-00DE-4A61-A4C8-C129E8297B41}" destId="{C20D23AA-3008-4F7E-AAB5-157E8D95369E}" srcOrd="5" destOrd="0" presId="urn:microsoft.com/office/officeart/2005/8/layout/chevronAccent+Icon"/>
    <dgm:cxn modelId="{A59D53E9-ABC5-4712-98AB-D6437DE48B6D}" type="presParOf" srcId="{CE83374D-00DE-4A61-A4C8-C129E8297B41}" destId="{6057FCC3-9A16-4342-8CAA-DBFDC926D3DD}" srcOrd="6" destOrd="0" presId="urn:microsoft.com/office/officeart/2005/8/layout/chevronAccent+Icon"/>
    <dgm:cxn modelId="{C0D3B392-9C0F-401B-80D9-5BCD9A4D0FD5}" type="presParOf" srcId="{6057FCC3-9A16-4342-8CAA-DBFDC926D3DD}" destId="{49AF25B6-7408-4DED-B4F3-6A0D5519D589}" srcOrd="0" destOrd="0" presId="urn:microsoft.com/office/officeart/2005/8/layout/chevronAccent+Icon"/>
    <dgm:cxn modelId="{14703782-F911-4582-A7E8-DA45355266AA}" type="presParOf" srcId="{6057FCC3-9A16-4342-8CAA-DBFDC926D3DD}" destId="{1314C1A4-45A1-454F-B300-6239703F975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65888-E156-4CDF-81C8-4623703567F5}">
      <dsp:nvSpPr>
        <dsp:cNvPr id="0" name=""/>
        <dsp:cNvSpPr/>
      </dsp:nvSpPr>
      <dsp:spPr>
        <a:xfrm>
          <a:off x="5106" y="912627"/>
          <a:ext cx="2403437" cy="927726"/>
        </a:xfrm>
        <a:prstGeom prst="chevron">
          <a:avLst>
            <a:gd name="adj" fmla="val 40000"/>
          </a:avLst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76AE1-6171-4247-8492-B8D45E74A3EF}">
      <dsp:nvSpPr>
        <dsp:cNvPr id="0" name=""/>
        <dsp:cNvSpPr/>
      </dsp:nvSpPr>
      <dsp:spPr>
        <a:xfrm>
          <a:off x="646023" y="1144559"/>
          <a:ext cx="2029569" cy="927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23259"/>
              </a:solidFill>
              <a:latin typeface="Avenir Next LT Pro Demi" panose="020B0704020202020204" pitchFamily="34" charset="0"/>
            </a:rPr>
            <a:t>Broadband Deployment Fund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23259"/>
              </a:solidFill>
              <a:latin typeface="Avenir Next LT Pro Demi" panose="020B0704020202020204" pitchFamily="34" charset="0"/>
            </a:rPr>
            <a:t>Round 1 </a:t>
          </a:r>
        </a:p>
      </dsp:txBody>
      <dsp:txXfrm>
        <a:off x="673195" y="1171731"/>
        <a:ext cx="1975225" cy="873382"/>
      </dsp:txXfrm>
    </dsp:sp>
    <dsp:sp modelId="{2ECE3F99-6178-478C-B4A4-8E9B48724676}">
      <dsp:nvSpPr>
        <dsp:cNvPr id="0" name=""/>
        <dsp:cNvSpPr/>
      </dsp:nvSpPr>
      <dsp:spPr>
        <a:xfrm>
          <a:off x="2750366" y="912627"/>
          <a:ext cx="2403437" cy="927726"/>
        </a:xfrm>
        <a:prstGeom prst="chevron">
          <a:avLst>
            <a:gd name="adj" fmla="val 40000"/>
          </a:avLst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8A171-C80F-46E1-B49B-C826A7AE4CCA}">
      <dsp:nvSpPr>
        <dsp:cNvPr id="0" name=""/>
        <dsp:cNvSpPr/>
      </dsp:nvSpPr>
      <dsp:spPr>
        <a:xfrm>
          <a:off x="3391282" y="1144559"/>
          <a:ext cx="2029569" cy="927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23259"/>
              </a:solidFill>
              <a:latin typeface="Avenir Next LT Pro Demi" panose="020B0704020202020204" pitchFamily="34" charset="0"/>
            </a:rPr>
            <a:t>Rural Infrastructure Improvement Fund</a:t>
          </a:r>
        </a:p>
      </dsp:txBody>
      <dsp:txXfrm>
        <a:off x="3418454" y="1171731"/>
        <a:ext cx="1975225" cy="873382"/>
      </dsp:txXfrm>
    </dsp:sp>
    <dsp:sp modelId="{7B234452-0F4F-46C7-B872-D65D347E4E58}">
      <dsp:nvSpPr>
        <dsp:cNvPr id="0" name=""/>
        <dsp:cNvSpPr/>
      </dsp:nvSpPr>
      <dsp:spPr>
        <a:xfrm>
          <a:off x="5495625" y="912627"/>
          <a:ext cx="2403437" cy="927726"/>
        </a:xfrm>
        <a:prstGeom prst="chevron">
          <a:avLst>
            <a:gd name="adj" fmla="val 40000"/>
          </a:avLst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EFBA9-3B18-49C7-AD11-C423D4D8523A}">
      <dsp:nvSpPr>
        <dsp:cNvPr id="0" name=""/>
        <dsp:cNvSpPr/>
      </dsp:nvSpPr>
      <dsp:spPr>
        <a:xfrm>
          <a:off x="6136542" y="1144559"/>
          <a:ext cx="2029569" cy="927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23259"/>
              </a:solidFill>
              <a:latin typeface="Avenir Next LT Pro Demi" panose="020B0704020202020204" pitchFamily="34" charset="0"/>
            </a:rPr>
            <a:t>Better Internet Grants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23259"/>
              </a:solidFill>
              <a:latin typeface="Avenir Next LT Pro Demi" panose="020B0704020202020204" pitchFamily="34" charset="0"/>
            </a:rPr>
            <a:t>Broadband Deployment Fund</a:t>
          </a:r>
        </a:p>
      </dsp:txBody>
      <dsp:txXfrm>
        <a:off x="6163714" y="1171731"/>
        <a:ext cx="1975225" cy="873382"/>
      </dsp:txXfrm>
    </dsp:sp>
    <dsp:sp modelId="{49AF25B6-7408-4DED-B4F3-6A0D5519D589}">
      <dsp:nvSpPr>
        <dsp:cNvPr id="0" name=""/>
        <dsp:cNvSpPr/>
      </dsp:nvSpPr>
      <dsp:spPr>
        <a:xfrm>
          <a:off x="8240885" y="912627"/>
          <a:ext cx="2403437" cy="927726"/>
        </a:xfrm>
        <a:prstGeom prst="chevron">
          <a:avLst>
            <a:gd name="adj" fmla="val 40000"/>
          </a:avLst>
        </a:prstGeom>
        <a:solidFill>
          <a:srgbClr val="4472C4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4C1A4-45A1-454F-B300-6239703F9750}">
      <dsp:nvSpPr>
        <dsp:cNvPr id="0" name=""/>
        <dsp:cNvSpPr/>
      </dsp:nvSpPr>
      <dsp:spPr>
        <a:xfrm>
          <a:off x="8881802" y="1144559"/>
          <a:ext cx="2029569" cy="927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23259"/>
              </a:solidFill>
              <a:latin typeface="Avenir Next LT Pro Demi" panose="020B0704020202020204" pitchFamily="34" charset="0"/>
            </a:rPr>
            <a:t>BEAD</a:t>
          </a:r>
        </a:p>
      </dsp:txBody>
      <dsp:txXfrm>
        <a:off x="8908974" y="1171731"/>
        <a:ext cx="1975225" cy="873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3740CA94-B149-40D2-8AAA-C13421E05E6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252E00D8-A173-4CE2-96ED-C25B4F30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7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E00D8-A173-4CE2-96ED-C25B4F305F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0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3.sv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EF59-C993-B1CD-BCC8-6C91B7C9E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62359-1312-E871-B126-DCE31BADC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D470-741E-3278-99B0-490237AC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992E-D59B-3AE1-BE15-4D416F2E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8F440-EB86-3494-62C0-91BA8644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434BA-AE72-E811-7497-96AA8610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65683-E3B1-F98C-B6F1-9D5CC5710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7F7C-FBA4-2146-0D81-8F37CEA9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0A7A0-8913-3AD3-9167-E53FE8EA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DBF2D-12A3-A385-B5AE-FDD65396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2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E885C-35DF-267D-377B-ABE56BA19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CC67B-21D9-320C-CB60-274F8BF29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AEC0-6C8D-2665-262D-80027BCB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59FBB-77EE-89EA-3B73-C2C0CF8E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340D-E11C-A0AD-55C4-7BC0D4FC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271117-DC3E-2D6F-420F-B95778AB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4290D25-3CC8-9CF5-9BD3-30E24DF8F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4A9CB1AA-5793-9756-49B7-5878376F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4163812-19F9-6221-9A13-636CD7598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386925E8-CAA9-1DF5-6EE2-00EEB657E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FCC10847-727D-937C-7FF7-CD0B765A6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727AFBAD-4ED3-E6D1-5E60-78CFB1DED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93FCBD-722E-9598-7CC5-75C9BC555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6E3560C-0F06-DA00-F7B2-141BF52DF94B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FD86D7C-F88C-E89B-1173-FE7C5FD3C73A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A84A3CE-1D22-4C1E-6672-F8FA7F21C805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7C3CD0B-2B41-C8CC-6637-7A73719EFADB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77E3F06-6775-D158-54A0-38EF61DBA5B0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AD0B0DA-7AD5-65BE-B23A-CC936097B6CB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E1CDB24-E0BF-047E-DE08-990FC862FAF0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B699080-9DB5-2A0A-0175-5B35D16A18C5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B73C3F4-0AFA-EFB7-9B10-4BEFE55C85A2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8A0E838-891A-7463-B7C0-BF8D86E035C7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6D312D8-981B-78AF-7A44-2DD5920F462F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1484A04-322E-F0F3-FFC4-433943F2D1F5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66B9626-F374-9A93-1101-672A6B70A1CA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D9F8A6B-F15B-AD8F-F54A-1C2A54A0EBAD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4292DB8-A6C4-9D98-EAB2-7CDA215FF410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18AE73D-76C5-7A74-77D2-A404E9C1C007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6995915-BA4F-B060-FEDB-300B1EE10B1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02445E8-30E9-F838-65B2-2D7065F36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61E316-6D93-1214-30DD-3E2F24412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DDD72BB-B951-3FBD-938A-72703684E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452D90-48FE-2D63-EAEA-58D943C3D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31BC0A9-2D12-FF97-6979-AD394B111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6526E8-592A-0906-C405-5E9CEB053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0338A6-7966-BFCC-EDEC-EDA168773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10247B-49ED-C745-08D7-E9D9E0CC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DAAE4F-65D1-740E-D286-9DC164138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E92CBF-DCD0-E175-CAFE-964B4FBBB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658E735-D830-DCC7-6BFF-FC98B1857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EC8F14F-F069-C233-E45A-B31FD6524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9A3C1A-72A2-FA38-5B17-A8C45EE5F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A977E3-C45F-E647-E347-501AEB3BC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5CFACC-F46D-636A-B4BC-96A81F933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FD95DF7-44CE-C472-8A5C-778022112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16B77B9-F81A-A804-EB61-67ED7223F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9986F9-56C4-18CB-AABF-E06B9F0BD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38BAB8A-7E1F-4BF1-1E84-E89F8CBDB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A0D71D-13B9-B695-B463-985BC489A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60F97C-E2CB-6C16-3294-25A3351E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8A69A6-845A-3798-A5B1-B955282E2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3EEBDA-6B5B-2BF4-FDE6-8A5113A17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12E547-7D78-1137-86A3-C7CC00F3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4822932-EDC6-6C63-5AB1-ED94A2479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A6AD43-A216-5368-A252-19FEDCBEA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088C168-8722-BD3D-F13A-2AFF50E3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8D9B73-FC14-84D3-DC73-E14E2CEE0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C0E071C-F642-635A-9880-CBD1FFC4A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18913D9-6994-1F56-AB12-F441901A9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CE091FA-65E6-D274-D504-F3C77D280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AEF5F-3157-2453-D8FC-DF27020F8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6827B64-B6B6-9C66-3E39-738433C43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D7A7897-3EC1-712E-14E9-44DBBFBC3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7C0587-A025-0473-C874-1572C7593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4CAA1C-7A77-2417-C959-515AF56EF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5536970-D64F-4E3A-A368-611E256E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ACB4AB-AB8B-8D0E-9FDB-6A4FD84C2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E8B9CEA-E681-8146-4E0F-8BDA94F27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732BC3B-48E9-4A84-461C-49012511A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850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0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20C3-8325-7F57-996F-B31B8DAF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51D3-A33F-202C-C635-9C290F99D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016B-2FFF-59C1-666F-F58A4205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65C53-B256-60B3-0F87-156D137E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86CFD-B396-3157-FCE8-A71F33DF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61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0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 Overview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61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etition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ZA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3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07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ZA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Item Title</a:t>
            </a:r>
            <a:endParaRPr lang="en-ZA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Month, Year</a:t>
            </a:r>
            <a:endParaRPr lang="en-ZA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6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90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FCBE-6CD3-E29C-AA96-223A16A0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4D30-B363-B315-E570-92EA8CC9D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3A15B-6DA1-7449-4E77-7034943E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266F0-8C30-7A98-E377-DC2D7E35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FEF0-055C-676C-F9F9-E376CDAD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9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4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9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1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3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983A-02BA-D8D8-3755-D7EC1007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7033A-28F6-E5B0-8370-8292DA028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1087-7A30-4D95-74B7-0B8508278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79ED1-C8BD-76F2-C684-E70F06B4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49C57-0AF3-47BB-3E2D-4932B8B0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E19CB-4DDC-1A56-5559-6D87E6D8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48ED-FAD6-F036-CE7A-CFF96265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2D4C-CC56-488F-35ED-521BE4BC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F1460-ECDA-B494-7F93-1AA8DB486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CA358-D4FE-F9EE-20AD-4DA811651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46DC4-E774-B994-632B-3DC368805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F45A7-C396-17BB-EA8F-F1E6E0C5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F53F6-EBAA-566A-CBB8-50875F0C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4FB99-D9C9-756A-E1C5-BA99C416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B9CF-64C1-A6C6-B88F-6BBDE3C3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2CDDD-EC86-C4B6-6FFF-FC068E49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120C8-6003-E71F-E028-A92CBE34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5AE7F-CED8-292A-117E-E90C5FB3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6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C1F86-84BA-69EC-9FFE-F15A0544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A92A-28B7-6146-4166-7C9D0683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DA9CE-3C84-125E-7F1D-7FD64AA7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4012-A161-B962-5C9B-6963439C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E40B-B5FA-A521-42FA-B49BFF4B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892CD-7DF0-E7A4-0F29-2F826D0B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2023F-D267-2B05-1B9E-0B21D8DA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7A5FA-6610-D31B-755F-FC2F88D0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5D390-1E6A-F51A-DB15-55F64675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9591-F5EC-B480-9545-FC8E33D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20702-A8A2-8CFF-0E85-0FD5E228F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D7E01-2867-AD03-DCE4-84AD7EF4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51EC5-86C7-72F8-DED4-25BB184A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6F431-ACCC-B1C6-FB05-61FAC632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5AB7-BAA6-F357-62F2-3D6B0D13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7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A6BBF-8EFB-64ED-413C-DBE45BC5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EFA5C-FD4D-A4B4-C282-8432A54E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76C7-36B1-1244-89E7-1B8F33E05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6AC9E-1181-82AA-92DF-4ACDF8FCE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497CA-E145-111A-25EC-8546B4D5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1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6CE1-F9F7-48BB-AE6B-C1758FFC32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5C4C-F9A0-46C3-A198-0DA9AB30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5ACBF0"/>
          </p15:clr>
        </p15:guide>
        <p15:guide id="2" pos="1920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pos="1272">
          <p15:clr>
            <a:srgbClr val="9FCC3B"/>
          </p15:clr>
        </p15:guide>
        <p15:guide id="6" pos="2544">
          <p15:clr>
            <a:srgbClr val="9FCC3B"/>
          </p15:clr>
        </p15:guide>
        <p15:guide id="7" pos="5112">
          <p15:clr>
            <a:srgbClr val="9FCC3B"/>
          </p15:clr>
        </p15:guide>
        <p15:guide id="8" pos="6408">
          <p15:clr>
            <a:srgbClr val="9FCC3B"/>
          </p15:clr>
        </p15:guide>
        <p15:guide id="9" pos="3940">
          <p15:clr>
            <a:srgbClr val="F26B43"/>
          </p15:clr>
        </p15:guide>
        <p15:guide id="10" pos="710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1.xml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diagramColors" Target="../diagrams/colors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6.sv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5.png"/><Relationship Id="rId9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8A516D7E-3DBE-49B3-7B6C-328D37A5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0" y="500693"/>
            <a:ext cx="1281289" cy="13716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645B0B5-3826-2547-BA07-08AF2F1F0A6F}"/>
              </a:ext>
            </a:extLst>
          </p:cNvPr>
          <p:cNvSpPr txBox="1">
            <a:spLocks/>
          </p:cNvSpPr>
          <p:nvPr/>
        </p:nvSpPr>
        <p:spPr>
          <a:xfrm>
            <a:off x="3540177" y="1032489"/>
            <a:ext cx="7656371" cy="2333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cs typeface="Helvetica" panose="020B0604020202020204" pitchFamily="34" charset="0"/>
              </a:rPr>
              <a:t>Kentucky’s Broadband Deployment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F0D88-8B3E-87E4-2112-0FD4A6F6CDFA}"/>
              </a:ext>
            </a:extLst>
          </p:cNvPr>
          <p:cNvSpPr txBox="1"/>
          <p:nvPr/>
        </p:nvSpPr>
        <p:spPr>
          <a:xfrm>
            <a:off x="1359318" y="6409079"/>
            <a:ext cx="563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BC738-7B64-D975-5D23-CFE60F6A2897}"/>
              </a:ext>
            </a:extLst>
          </p:cNvPr>
          <p:cNvSpPr txBox="1"/>
          <p:nvPr/>
        </p:nvSpPr>
        <p:spPr>
          <a:xfrm>
            <a:off x="7663544" y="4869177"/>
            <a:ext cx="4443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Meghan Sandfoss</a:t>
            </a:r>
          </a:p>
          <a:p>
            <a:pPr algn="r"/>
            <a:r>
              <a:rPr lang="en-US" sz="1400" dirty="0"/>
              <a:t>Executive Director</a:t>
            </a:r>
          </a:p>
          <a:p>
            <a:pPr algn="r"/>
            <a:r>
              <a:rPr lang="en-US" sz="1400" dirty="0"/>
              <a:t>Kentucky Office of Broadband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278690" y="3056441"/>
            <a:ext cx="1433929" cy="1535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A50CF5-EA5E-E122-CDB7-BE08DB2DC6B8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+mn-lt"/>
              </a:rPr>
              <a:t>Challenges to Deployment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56E80-AE77-4A22-A97E-1C8DEEECBB34}"/>
              </a:ext>
            </a:extLst>
          </p:cNvPr>
          <p:cNvSpPr txBox="1">
            <a:spLocks/>
          </p:cNvSpPr>
          <p:nvPr/>
        </p:nvSpPr>
        <p:spPr>
          <a:xfrm>
            <a:off x="1809719" y="1367246"/>
            <a:ext cx="8396730" cy="427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Aside from topography, workforce and supply chain issues, there are concerns that federal, state, and local permitting processes will cause delays in projects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Plans to implement subgrantee training on processes and requirements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Will hire staff to deal specifically with compliance issues </a:t>
            </a:r>
          </a:p>
        </p:txBody>
      </p:sp>
    </p:spTree>
    <p:extLst>
      <p:ext uri="{BB962C8B-B14F-4D97-AF65-F5344CB8AC3E}">
        <p14:creationId xmlns:p14="http://schemas.microsoft.com/office/powerpoint/2010/main" val="324703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4C881-7C8F-6920-BE75-5AA9A13C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59" y="623048"/>
            <a:ext cx="2796802" cy="2805948"/>
          </a:xfrm>
        </p:spPr>
        <p:txBody>
          <a:bodyPr anchor="b"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  <a:latin typeface="Avenir Next LT Pro Demi" panose="020B0704020202020204" pitchFamily="34" charset="0"/>
              </a:rPr>
              <a:t>Contact</a:t>
            </a:r>
            <a:br>
              <a:rPr lang="en-US" sz="3100" dirty="0">
                <a:solidFill>
                  <a:srgbClr val="FFFFFF"/>
                </a:solidFill>
                <a:latin typeface="Helvetica" pitchFamily="2" charset="0"/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2A42AE-7D03-9DC7-45FB-7F723FEB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2" y="5264108"/>
            <a:ext cx="1281289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BDEAE3-5D42-E59A-8032-F10B4E4F3123}"/>
              </a:ext>
            </a:extLst>
          </p:cNvPr>
          <p:cNvSpPr txBox="1"/>
          <p:nvPr/>
        </p:nvSpPr>
        <p:spPr>
          <a:xfrm>
            <a:off x="4411932" y="1423325"/>
            <a:ext cx="69527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venir Next LT Pro" panose="020B0504020202020204" pitchFamily="34" charset="0"/>
              </a:rPr>
              <a:t>Meghan E. Sandfoss</a:t>
            </a:r>
          </a:p>
          <a:p>
            <a:r>
              <a:rPr lang="en-US" sz="2800" dirty="0">
                <a:latin typeface="Avenir Next LT Pro" panose="020B0504020202020204" pitchFamily="34" charset="0"/>
              </a:rPr>
              <a:t>Executive Director</a:t>
            </a:r>
          </a:p>
          <a:p>
            <a:r>
              <a:rPr lang="en-US" sz="2800" dirty="0">
                <a:latin typeface="Avenir Next LT Pro" panose="020B0504020202020204" pitchFamily="34" charset="0"/>
              </a:rPr>
              <a:t>Office of Broadband Development</a:t>
            </a:r>
          </a:p>
          <a:p>
            <a:r>
              <a:rPr lang="en-US" sz="2800" dirty="0">
                <a:latin typeface="Avenir Next LT Pro" panose="020B0504020202020204" pitchFamily="34" charset="0"/>
              </a:rPr>
              <a:t>100 Airport Road, 3rd Floor</a:t>
            </a:r>
          </a:p>
          <a:p>
            <a:r>
              <a:rPr lang="en-US" sz="2800" dirty="0">
                <a:latin typeface="Avenir Next LT Pro" panose="020B0504020202020204" pitchFamily="34" charset="0"/>
              </a:rPr>
              <a:t>Frankfort, KY 40601</a:t>
            </a:r>
          </a:p>
          <a:p>
            <a:endParaRPr lang="en-US" sz="2800" dirty="0">
              <a:latin typeface="Avenir Next LT Pro" panose="020B0504020202020204" pitchFamily="34" charset="0"/>
            </a:endParaRPr>
          </a:p>
          <a:p>
            <a:r>
              <a:rPr lang="en-US" sz="2800" dirty="0">
                <a:latin typeface="Avenir Next LT Pro" panose="020B0504020202020204" pitchFamily="34" charset="0"/>
              </a:rPr>
              <a:t>Email: meghan.sandfoss@ky.gov</a:t>
            </a:r>
          </a:p>
          <a:p>
            <a:r>
              <a:rPr lang="en-US" sz="2800" dirty="0">
                <a:latin typeface="Avenir Next LT Pro" panose="020B0504020202020204" pitchFamily="34" charset="0"/>
              </a:rPr>
              <a:t>Office: 502.892.3002</a:t>
            </a:r>
          </a:p>
          <a:p>
            <a:r>
              <a:rPr lang="en-US" sz="2800" dirty="0">
                <a:latin typeface="Avenir Next LT Pro" panose="020B0504020202020204" pitchFamily="34" charset="0"/>
              </a:rPr>
              <a:t>Mobile: 502.330.8713</a:t>
            </a:r>
          </a:p>
          <a:p>
            <a:r>
              <a:rPr lang="en-US" sz="2800" dirty="0">
                <a:latin typeface="Avenir Next LT Pro" panose="020B0504020202020204" pitchFamily="34" charset="0"/>
              </a:rPr>
              <a:t>Web: broadband.ky.gov</a:t>
            </a:r>
          </a:p>
        </p:txBody>
      </p:sp>
    </p:spTree>
    <p:extLst>
      <p:ext uri="{BB962C8B-B14F-4D97-AF65-F5344CB8AC3E}">
        <p14:creationId xmlns:p14="http://schemas.microsoft.com/office/powerpoint/2010/main" val="230937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07C1A9-73D1-B009-5F49-E3D7FE4B8023}"/>
              </a:ext>
            </a:extLst>
          </p:cNvPr>
          <p:cNvSpPr txBox="1"/>
          <p:nvPr/>
        </p:nvSpPr>
        <p:spPr>
          <a:xfrm>
            <a:off x="1947082" y="6410605"/>
            <a:ext cx="563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94C2EC-73BF-17E3-DB04-3DB4FF29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11" y="2614365"/>
            <a:ext cx="1281289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1AEA1B-C00D-9015-7956-8877E9AF161A}"/>
              </a:ext>
            </a:extLst>
          </p:cNvPr>
          <p:cNvSpPr txBox="1"/>
          <p:nvPr/>
        </p:nvSpPr>
        <p:spPr>
          <a:xfrm>
            <a:off x="3984075" y="1134039"/>
            <a:ext cx="579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94734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0392612" y="4682146"/>
            <a:ext cx="1613224" cy="172693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5492E6-BEBE-DD3E-4B5C-55760BD4474C}"/>
              </a:ext>
            </a:extLst>
          </p:cNvPr>
          <p:cNvSpPr txBox="1">
            <a:spLocks/>
          </p:cNvSpPr>
          <p:nvPr/>
        </p:nvSpPr>
        <p:spPr>
          <a:xfrm>
            <a:off x="1809719" y="1367246"/>
            <a:ext cx="8396730" cy="4272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Established during 2022 General Assembly to administer the broadband deployment fund 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Designated as the central broadband planning and coordination entity for the Commonwealth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Set Kentucky’s broadband deployment priorities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“No service” locations are the first priority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Unserved locations next and underserved areas after that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Higher priority and state share for unserved &amp; underserved based on location density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Projects where no other public funds are available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1 gigabit symmetrical speed preferred with 100 megabit symmetrical speed minimum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A14B78-DFB5-0F35-7ECD-1B3BAE07CC23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+mn-lt"/>
              </a:rPr>
              <a:t>Office Background</a:t>
            </a: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1AD14-4712-7262-147A-D3F9125E282E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+mn-lt"/>
              </a:rPr>
              <a:t>Office Activities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6DFF88-F8A5-5CE8-323F-BF9B2AED13F7}"/>
              </a:ext>
            </a:extLst>
          </p:cNvPr>
          <p:cNvSpPr txBox="1">
            <a:spLocks/>
          </p:cNvSpPr>
          <p:nvPr/>
        </p:nvSpPr>
        <p:spPr>
          <a:xfrm>
            <a:off x="1809719" y="1367246"/>
            <a:ext cx="8396730" cy="4272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Office has been operational for one year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Stakeholder engagement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Grantmaking &amp; administration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Statewide planning &amp; mapping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Created a website – broadband.ky.gov 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Building capacity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Currently have 4 FT employees, additional positions in progress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Contracted with Connected Nation for planning, mapping, and staff augmentation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278690" y="3056441"/>
            <a:ext cx="1433929" cy="1535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A50CF5-EA5E-E122-CDB7-BE08DB2DC6B8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+mn-lt"/>
              </a:rPr>
              <a:t>Office Activities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56E80-AE77-4A22-A97E-1C8DEEECBB34}"/>
              </a:ext>
            </a:extLst>
          </p:cNvPr>
          <p:cNvSpPr txBox="1">
            <a:spLocks/>
          </p:cNvSpPr>
          <p:nvPr/>
        </p:nvSpPr>
        <p:spPr>
          <a:xfrm>
            <a:off x="1809719" y="1367246"/>
            <a:ext cx="8396730" cy="4272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Implementation of ARPA-funded grant programs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Undertaking initial planning activities for BEAD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BEAD 5 Year Action Plan submitted in August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Initial Proposal due by 12/27/23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FCC Map challenge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15,432 fixed availability challenges submitted to FCC in early January to meet NTIA deadline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14,970 challenges upheld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Statewide broadband map</a:t>
            </a:r>
          </a:p>
        </p:txBody>
      </p:sp>
    </p:spTree>
    <p:extLst>
      <p:ext uri="{BB962C8B-B14F-4D97-AF65-F5344CB8AC3E}">
        <p14:creationId xmlns:p14="http://schemas.microsoft.com/office/powerpoint/2010/main" val="387563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1AD14-4712-7262-147A-D3F9125E282E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+mn-lt"/>
              </a:rPr>
              <a:t>Broadband Deployment Fund Grants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6DFF88-F8A5-5CE8-323F-BF9B2AED13F7}"/>
              </a:ext>
            </a:extLst>
          </p:cNvPr>
          <p:cNvSpPr txBox="1">
            <a:spLocks/>
          </p:cNvSpPr>
          <p:nvPr/>
        </p:nvSpPr>
        <p:spPr>
          <a:xfrm>
            <a:off x="1809719" y="1367246"/>
            <a:ext cx="8396730" cy="427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$300M in ARPA funds appropriated to Broadband Deployment Fund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Priority on “no service” locations 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Projects must provide 100/100 Mbps symmetrical speed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Fiber preference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Competitive grant program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Operational by December 31,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3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0551280" y="5058745"/>
            <a:ext cx="1433929" cy="1535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A50CF5-EA5E-E122-CDB7-BE08DB2DC6B8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+mn-lt"/>
              </a:rPr>
              <a:t>Office Activities</a:t>
            </a:r>
          </a:p>
        </p:txBody>
      </p:sp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73288125-F381-D661-5FEE-B8358FB271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45058"/>
              </p:ext>
            </p:extLst>
          </p:nvPr>
        </p:nvGraphicFramePr>
        <p:xfrm>
          <a:off x="1175189" y="1061141"/>
          <a:ext cx="10916478" cy="298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BF09915C-4570-08E8-D212-ADCCA7925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04051"/>
              </p:ext>
            </p:extLst>
          </p:nvPr>
        </p:nvGraphicFramePr>
        <p:xfrm>
          <a:off x="1175189" y="3429000"/>
          <a:ext cx="1091647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119">
                  <a:extLst>
                    <a:ext uri="{9D8B030D-6E8A-4147-A177-3AD203B41FA5}">
                      <a16:colId xmlns:a16="http://schemas.microsoft.com/office/drawing/2014/main" val="241810638"/>
                    </a:ext>
                  </a:extLst>
                </a:gridCol>
                <a:gridCol w="2729119">
                  <a:extLst>
                    <a:ext uri="{9D8B030D-6E8A-4147-A177-3AD203B41FA5}">
                      <a16:colId xmlns:a16="http://schemas.microsoft.com/office/drawing/2014/main" val="2700511164"/>
                    </a:ext>
                  </a:extLst>
                </a:gridCol>
                <a:gridCol w="2729119">
                  <a:extLst>
                    <a:ext uri="{9D8B030D-6E8A-4147-A177-3AD203B41FA5}">
                      <a16:colId xmlns:a16="http://schemas.microsoft.com/office/drawing/2014/main" val="608488643"/>
                    </a:ext>
                  </a:extLst>
                </a:gridCol>
                <a:gridCol w="2729119">
                  <a:extLst>
                    <a:ext uri="{9D8B030D-6E8A-4147-A177-3AD203B41FA5}">
                      <a16:colId xmlns:a16="http://schemas.microsoft.com/office/drawing/2014/main" val="106410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$89.6 M Awarded</a:t>
                      </a:r>
                    </a:p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$204.4M Investment</a:t>
                      </a:r>
                    </a:p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47 projects</a:t>
                      </a:r>
                    </a:p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34,000+ new locations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Pole Replacement Grant</a:t>
                      </a:r>
                    </a:p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$20M Available</a:t>
                      </a:r>
                    </a:p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50% / $5,000 per pole</a:t>
                      </a:r>
                    </a:p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Unserved areas</a:t>
                      </a:r>
                    </a:p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Accepting Applications</a:t>
                      </a:r>
                    </a:p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$196M awarded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$386M Investment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56 projects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42,600+ new locations </a:t>
                      </a:r>
                    </a:p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BEAD</a:t>
                      </a:r>
                    </a:p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Allocation announced June 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9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28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79C090-6933-939A-C35D-2F0062E8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308805" cy="69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1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37E6F-6F06-9E70-62EE-98C6F9181E2D}"/>
              </a:ext>
            </a:extLst>
          </p:cNvPr>
          <p:cNvSpPr txBox="1"/>
          <p:nvPr/>
        </p:nvSpPr>
        <p:spPr>
          <a:xfrm>
            <a:off x="1818056" y="6409079"/>
            <a:ext cx="51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KENTUCKY TRANSPORTATION CENTER</a:t>
            </a:r>
          </a:p>
        </p:txBody>
      </p:sp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DB12139E-D2E6-6BFA-4594-21CBCCBA4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217698" y="3056441"/>
            <a:ext cx="1433929" cy="1535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A50CF5-EA5E-E122-CDB7-BE08DB2DC6B8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+mn-lt"/>
              </a:rPr>
              <a:t>BEAD Program Overview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86D0D7-5D6F-57F2-739C-1E02D5BB6F0D}"/>
              </a:ext>
            </a:extLst>
          </p:cNvPr>
          <p:cNvSpPr txBox="1">
            <a:spLocks/>
          </p:cNvSpPr>
          <p:nvPr/>
        </p:nvSpPr>
        <p:spPr>
          <a:xfrm>
            <a:off x="1809719" y="1367246"/>
            <a:ext cx="8396730" cy="4272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Broadband Equity, Access, and Deployment program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$42.45B allocated through IIJA for broadband deployment nationwide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Kentucky received the 15th largest allocation, nearly $1.1 billion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While fiber is the priority, each state must establish an “extremely high cost per location threshold” where “best available technology” can be used as an alternative to fiber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Funds to be distributed to subrecipients through a competitive process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4730122-EC9C-9B26-69EC-9896153E1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516" y="5328725"/>
            <a:ext cx="1281289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1AD14-4712-7262-147A-D3F9125E282E}"/>
              </a:ext>
            </a:extLst>
          </p:cNvPr>
          <p:cNvSpPr txBox="1">
            <a:spLocks/>
          </p:cNvSpPr>
          <p:nvPr/>
        </p:nvSpPr>
        <p:spPr>
          <a:xfrm>
            <a:off x="1397686" y="130419"/>
            <a:ext cx="9396628" cy="1193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+mn-lt"/>
              </a:rPr>
              <a:t>Other Federal Funds for Broadband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6DFF88-F8A5-5CE8-323F-BF9B2AED13F7}"/>
              </a:ext>
            </a:extLst>
          </p:cNvPr>
          <p:cNvSpPr txBox="1">
            <a:spLocks/>
          </p:cNvSpPr>
          <p:nvPr/>
        </p:nvSpPr>
        <p:spPr>
          <a:xfrm>
            <a:off x="1809719" y="1367246"/>
            <a:ext cx="8396730" cy="4272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There are several complementary programs: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FCC programs such as RDOF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USDA Rural Development programs such as </a:t>
            </a:r>
            <a:r>
              <a:rPr lang="en-US" sz="2400" dirty="0" err="1"/>
              <a:t>ReConnect</a:t>
            </a:r>
            <a:r>
              <a:rPr lang="en-US" sz="2400" dirty="0"/>
              <a:t> and Community Connect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Appalachian Regional Commission &amp; Delta Regional Authority</a:t>
            </a:r>
          </a:p>
          <a:p>
            <a:pPr marL="917575" lvl="1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Local ARPA funds</a:t>
            </a:r>
          </a:p>
          <a:p>
            <a:pPr marL="460375" indent="-460375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Besides RDOF, ARPA, and BEAD funds, Kentucky has received an additional $88 million of IIJA funds for broadband 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6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0">
      <a:dk1>
        <a:sysClr val="windowText" lastClr="000000"/>
      </a:dk1>
      <a:lt1>
        <a:sysClr val="window" lastClr="FFFFFF"/>
      </a:lt1>
      <a:dk2>
        <a:srgbClr val="FFFFFF"/>
      </a:dk2>
      <a:lt2>
        <a:srgbClr val="023160"/>
      </a:lt2>
      <a:accent1>
        <a:srgbClr val="3ABCF6"/>
      </a:accent1>
      <a:accent2>
        <a:srgbClr val="000000"/>
      </a:accent2>
      <a:accent3>
        <a:srgbClr val="FFFFFF"/>
      </a:accent3>
      <a:accent4>
        <a:srgbClr val="0033A0"/>
      </a:accent4>
      <a:accent5>
        <a:srgbClr val="034A90"/>
      </a:accent5>
      <a:accent6>
        <a:srgbClr val="F2F2F2"/>
      </a:accent6>
      <a:hlink>
        <a:srgbClr val="0563C1"/>
      </a:hlink>
      <a:folHlink>
        <a:srgbClr val="494453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nering Conference 2023 Template.potx" id="{96DD4897-CD8E-4E5D-B30D-E5C0D87DD611}" vid="{6B4BC420-5E7A-4090-8689-BF85589EAC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FFFFFF"/>
    </a:dk2>
    <a:lt2>
      <a:srgbClr val="023160"/>
    </a:lt2>
    <a:accent1>
      <a:srgbClr val="3ABCF6"/>
    </a:accent1>
    <a:accent2>
      <a:srgbClr val="000000"/>
    </a:accent2>
    <a:accent3>
      <a:srgbClr val="FFFFFF"/>
    </a:accent3>
    <a:accent4>
      <a:srgbClr val="0033A0"/>
    </a:accent4>
    <a:accent5>
      <a:srgbClr val="034A90"/>
    </a:accent5>
    <a:accent6>
      <a:srgbClr val="F2F2F2"/>
    </a:accent6>
    <a:hlink>
      <a:srgbClr val="0563C1"/>
    </a:hlink>
    <a:folHlink>
      <a:srgbClr val="49445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2023</Year>
    <Day xmlns="b47a5aad-adfb-4dac-9d3f-47090e67d565">Wednesday</Day>
    <Speakers xmlns="b47a5aad-adfb-4dac-9d3f-47090e67d565">Meghan Sandfoss</Speakers>
    <Section xmlns="b47a5aad-adfb-4dac-9d3f-47090e67d565">10</Section>
  </documentManagement>
</p:properties>
</file>

<file path=customXml/itemProps1.xml><?xml version="1.0" encoding="utf-8"?>
<ds:datastoreItem xmlns:ds="http://schemas.openxmlformats.org/officeDocument/2006/customXml" ds:itemID="{FB99FBB2-BAB2-4F40-9A7D-C1E196BFCC2E}"/>
</file>

<file path=customXml/itemProps2.xml><?xml version="1.0" encoding="utf-8"?>
<ds:datastoreItem xmlns:ds="http://schemas.openxmlformats.org/officeDocument/2006/customXml" ds:itemID="{DD4B55EC-CBC9-4B98-BE8F-0471276E2976}"/>
</file>

<file path=customXml/itemProps3.xml><?xml version="1.0" encoding="utf-8"?>
<ds:datastoreItem xmlns:ds="http://schemas.openxmlformats.org/officeDocument/2006/customXml" ds:itemID="{B92F1046-2751-4F0A-B3A1-593D6D83BB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9672</TotalTime>
  <Words>566</Words>
  <Application>Microsoft Office PowerPoint</Application>
  <PresentationFormat>Widescreen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 LT Pro</vt:lpstr>
      <vt:lpstr>Avenir Next LT Pro Demi</vt:lpstr>
      <vt:lpstr>Calibri</vt:lpstr>
      <vt:lpstr>Calibri Light</vt:lpstr>
      <vt:lpstr>Helvetica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Kentucky's Broadband Deployment Program</dc:title>
  <dc:creator>Sandlin, Arlen</dc:creator>
  <cp:lastModifiedBy>Sandfoss, Meghan (OBD)</cp:lastModifiedBy>
  <cp:revision>114</cp:revision>
  <cp:lastPrinted>2023-06-15T18:18:39Z</cp:lastPrinted>
  <dcterms:created xsi:type="dcterms:W3CDTF">2023-05-04T12:28:35Z</dcterms:created>
  <dcterms:modified xsi:type="dcterms:W3CDTF">2023-09-05T19:19:08Z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